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1" r:id="rId4"/>
    <p:sldId id="258" r:id="rId5"/>
    <p:sldId id="259" r:id="rId6"/>
    <p:sldId id="260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A2D8E8-242A-45B4-A010-EB1CF9770CDC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D55D2F5-E5DC-4CE8-8B3A-411D3EB2213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81000" y="620689"/>
            <a:ext cx="8458200" cy="5455098"/>
          </a:xfrm>
        </p:spPr>
        <p:txBody>
          <a:bodyPr>
            <a:normAutofit fontScale="90000"/>
          </a:bodyPr>
          <a:lstStyle/>
          <a:p>
            <a:pPr algn="r"/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Булінг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цькування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в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закладі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явище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Учасники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Передумови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 причини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Наслідки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БУЛІНГ (ЦЬКУВАННЯ)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бездіяльність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освітнього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полягають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психологічному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економічному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сексуальному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насильстві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електронних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комунікацій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вчиняються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стосовно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малолітньої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неповнолітньої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особи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такою особою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стосовно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освітнього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могла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заподіяна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шкода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психічному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здоров’ю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потерпілого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2016224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Булінг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цькування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відрізняється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від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сварки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конфлікту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) такими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ознаками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147248" cy="40912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err="1" smtClean="0"/>
              <a:t>√</a:t>
            </a:r>
            <a:r>
              <a:rPr lang="ru-RU" dirty="0" smtClean="0"/>
              <a:t>   </a:t>
            </a:r>
            <a:r>
              <a:rPr lang="ru-RU" dirty="0" err="1" smtClean="0"/>
              <a:t>систематичність</a:t>
            </a:r>
            <a:r>
              <a:rPr lang="ru-RU" dirty="0" smtClean="0"/>
              <a:t> (</a:t>
            </a:r>
            <a:r>
              <a:rPr lang="ru-RU" dirty="0" err="1" smtClean="0"/>
              <a:t>повторюваність</a:t>
            </a:r>
            <a:r>
              <a:rPr lang="ru-RU" dirty="0" smtClean="0"/>
              <a:t>) </a:t>
            </a:r>
            <a:r>
              <a:rPr lang="ru-RU" dirty="0" err="1" smtClean="0"/>
              <a:t>діяння</a:t>
            </a:r>
            <a:r>
              <a:rPr lang="ru-RU" dirty="0" smtClean="0"/>
              <a:t> (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бездіяльності</a:t>
            </a:r>
            <a:r>
              <a:rPr lang="ru-RU" dirty="0" smtClean="0"/>
              <a:t>) </a:t>
            </a:r>
          </a:p>
          <a:p>
            <a:pPr>
              <a:buNone/>
            </a:pPr>
            <a:r>
              <a:rPr lang="ru-RU" dirty="0" err="1" smtClean="0"/>
              <a:t>√</a:t>
            </a:r>
            <a:r>
              <a:rPr lang="ru-RU" dirty="0" smtClean="0"/>
              <a:t>   </a:t>
            </a:r>
            <a:r>
              <a:rPr lang="ru-RU" dirty="0" err="1" smtClean="0"/>
              <a:t>умисні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(</a:t>
            </a:r>
            <a:r>
              <a:rPr lang="ru-RU" dirty="0" err="1" smtClean="0"/>
              <a:t>злий</a:t>
            </a:r>
            <a:r>
              <a:rPr lang="ru-RU" dirty="0" smtClean="0"/>
              <a:t> </a:t>
            </a:r>
            <a:r>
              <a:rPr lang="ru-RU" dirty="0" err="1" smtClean="0"/>
              <a:t>умисел</a:t>
            </a:r>
            <a:r>
              <a:rPr lang="ru-RU" dirty="0" smtClean="0"/>
              <a:t>) </a:t>
            </a:r>
          </a:p>
          <a:p>
            <a:pPr>
              <a:buNone/>
            </a:pPr>
            <a:r>
              <a:rPr lang="ru-RU" dirty="0" err="1" smtClean="0"/>
              <a:t>√</a:t>
            </a:r>
            <a:r>
              <a:rPr lang="ru-RU" dirty="0" smtClean="0"/>
              <a:t>   </a:t>
            </a:r>
            <a:r>
              <a:rPr lang="ru-RU" dirty="0" err="1" smtClean="0"/>
              <a:t>владний</a:t>
            </a:r>
            <a:r>
              <a:rPr lang="ru-RU" dirty="0" smtClean="0"/>
              <a:t> дисбаланс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кривдником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потерпілим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err="1" smtClean="0"/>
              <a:t>√</a:t>
            </a:r>
            <a:r>
              <a:rPr lang="ru-RU" dirty="0" smtClean="0"/>
              <a:t>   </a:t>
            </a:r>
            <a:r>
              <a:rPr lang="ru-RU" dirty="0" err="1" smtClean="0"/>
              <a:t>відсутнє</a:t>
            </a:r>
            <a:r>
              <a:rPr lang="ru-RU" dirty="0" smtClean="0"/>
              <a:t> </a:t>
            </a:r>
            <a:r>
              <a:rPr lang="ru-RU" dirty="0" err="1" smtClean="0"/>
              <a:t>розкаяння</a:t>
            </a:r>
            <a:r>
              <a:rPr lang="ru-RU" dirty="0" smtClean="0"/>
              <a:t> у </a:t>
            </a:r>
            <a:r>
              <a:rPr lang="ru-RU" dirty="0" err="1" smtClean="0"/>
              <a:t>кривдника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1224136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ПРИЧИНИ ВИНИКНЕННЯ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БУЛІНГУ (ЦЬКУВАННЯ)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916832"/>
            <a:ext cx="8686800" cy="416329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ОСОБИСТІСНІ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ЧИННИКИ                         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ЧИННИКИ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СЕРЕДОВИЩА  </a:t>
            </a:r>
          </a:p>
          <a:p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розлади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•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авторитарний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стиль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культура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репресивних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інакшість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зовнішній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стан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здоров’я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 •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маніпулювання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колективом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булінгу (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цькування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інвалідність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завоювати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авторитет в очах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друзів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однолітків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•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ігнорування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компенсація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невдачі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навчанні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         •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контролю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боку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персоналу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громадському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•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сексуальні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стосунки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учениць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СІМЕЙНІ ЧИННИКИ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СОЦІАЛЬНІ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ЧИННИКИ </a:t>
            </a:r>
          </a:p>
          <a:p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0A22E"/>
              </a:buCl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 брак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близьких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стосунків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err="1" smtClean="0">
                <a:solidFill>
                  <a:srgbClr val="4E3B30"/>
                </a:solidFill>
                <a:latin typeface="Times New Roman" pitchFamily="18" charset="0"/>
                <a:cs typeface="Times New Roman" pitchFamily="18" charset="0"/>
              </a:rPr>
              <a:t>дитиною</a:t>
            </a:r>
            <a:r>
              <a:rPr lang="ru-RU" sz="1900" dirty="0" smtClean="0">
                <a:solidFill>
                  <a:srgbClr val="4E3B3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гендерні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стереотипи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1900" dirty="0" smtClean="0">
              <a:solidFill>
                <a:srgbClr val="4E3B3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слабкий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занадто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сильний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контроль над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дитиною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                  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сексуальна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орієнтація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гіперопіка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дитиною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               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соціальна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економічна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нерівність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жорстоке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поводження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популяризація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насильницьких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моделей  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 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насильство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                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 ТВ, в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медіа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інтернеті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•  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неповній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УЧАСНИКИ БУЛІНГУ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551723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Олвеус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описує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беруть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участь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цькуванні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спостерігають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ним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виконавців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ролей в так званому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колі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булінгу: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Учень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над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жертва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мішень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булер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кривдник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–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починають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лідирують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в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цькуванні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Послідовники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поплічники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–  позитивно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ставляться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до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беруть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активну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участь в них,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ініціаторами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лідируючу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роль.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Спостерігачі-прихильники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активно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відкрито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підтримують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сміхом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приверненням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уваги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до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вони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включаються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них.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Спостерігачі-пасивні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прихильники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учням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подобається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вони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показують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явних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підтримки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Байдужі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спостерігачі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–  не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залучаються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до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та  не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займають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певну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позицію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Вони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думати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не  моя  справа»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Подивимося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станеться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Пасивні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захисники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не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люблять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вважають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учню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над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нічого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роблять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Активні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захисники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не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люблять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допомагають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намагаються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учневі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над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знущаються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716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Наслідки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булінгу для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потерпілого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жертви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):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6792"/>
            <a:ext cx="8686800" cy="452333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якості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агресії</a:t>
            </a:r>
            <a:r>
              <a:rPr lang="ru-RU" dirty="0" smtClean="0"/>
              <a:t> та </a:t>
            </a:r>
            <a:r>
              <a:rPr lang="ru-RU" dirty="0" err="1" smtClean="0"/>
              <a:t>перенесення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на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Відсутність</a:t>
            </a:r>
            <a:r>
              <a:rPr lang="ru-RU" dirty="0" smtClean="0"/>
              <a:t>      </a:t>
            </a:r>
            <a:r>
              <a:rPr lang="ru-RU" dirty="0" err="1" smtClean="0"/>
              <a:t>друзів</a:t>
            </a:r>
            <a:r>
              <a:rPr lang="ru-RU" dirty="0" smtClean="0"/>
              <a:t>,     </a:t>
            </a:r>
            <a:r>
              <a:rPr lang="ru-RU" dirty="0" err="1" smtClean="0"/>
              <a:t>відсутність</a:t>
            </a:r>
            <a:r>
              <a:rPr lang="ru-RU" dirty="0" smtClean="0"/>
              <a:t>     </a:t>
            </a:r>
            <a:r>
              <a:rPr lang="ru-RU" dirty="0" err="1" smtClean="0"/>
              <a:t>комунікативних</a:t>
            </a:r>
            <a:r>
              <a:rPr lang="ru-RU" dirty="0" smtClean="0"/>
              <a:t>         </a:t>
            </a:r>
            <a:r>
              <a:rPr lang="ru-RU" dirty="0" err="1" smtClean="0"/>
              <a:t>навичок</a:t>
            </a:r>
            <a:r>
              <a:rPr lang="ru-RU" dirty="0" smtClean="0"/>
              <a:t>, </a:t>
            </a:r>
            <a:r>
              <a:rPr lang="ru-RU" dirty="0" smtClean="0"/>
              <a:t> </a:t>
            </a:r>
            <a:r>
              <a:rPr lang="ru-RU" dirty="0" err="1" smtClean="0"/>
              <a:t>усамітнення</a:t>
            </a:r>
            <a:r>
              <a:rPr lang="ru-RU" dirty="0" smtClean="0"/>
              <a:t>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Схильність</a:t>
            </a:r>
            <a:r>
              <a:rPr lang="ru-RU" dirty="0" smtClean="0"/>
              <a:t> до </a:t>
            </a:r>
            <a:r>
              <a:rPr lang="ru-RU" dirty="0" err="1" smtClean="0"/>
              <a:t>нервово-психічних</a:t>
            </a:r>
            <a:r>
              <a:rPr lang="ru-RU" dirty="0" smtClean="0"/>
              <a:t> </a:t>
            </a:r>
            <a:r>
              <a:rPr lang="ru-RU" dirty="0" err="1" smtClean="0"/>
              <a:t>розладів</a:t>
            </a:r>
            <a:r>
              <a:rPr lang="ru-RU" dirty="0" smtClean="0"/>
              <a:t> та </a:t>
            </a:r>
            <a:r>
              <a:rPr lang="ru-RU" dirty="0" err="1" smtClean="0"/>
              <a:t>депресії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Фізичне</a:t>
            </a:r>
            <a:r>
              <a:rPr lang="ru-RU" dirty="0" smtClean="0"/>
              <a:t> </a:t>
            </a:r>
            <a:r>
              <a:rPr lang="ru-RU" dirty="0" err="1" smtClean="0"/>
              <a:t>нездужання</a:t>
            </a:r>
            <a:r>
              <a:rPr lang="ru-RU" dirty="0" smtClean="0"/>
              <a:t> </a:t>
            </a:r>
            <a:r>
              <a:rPr lang="ru-RU" dirty="0" err="1" smtClean="0"/>
              <a:t>психосоматичного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smtClean="0"/>
              <a:t>Занижена </a:t>
            </a:r>
            <a:r>
              <a:rPr lang="ru-RU" dirty="0" err="1" smtClean="0"/>
              <a:t>самооцінка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smtClean="0"/>
              <a:t>Прояви </a:t>
            </a:r>
            <a:r>
              <a:rPr lang="ru-RU" dirty="0" err="1" smtClean="0"/>
              <a:t>девіантної</a:t>
            </a:r>
            <a:r>
              <a:rPr lang="ru-RU" dirty="0" smtClean="0"/>
              <a:t> </a:t>
            </a:r>
            <a:r>
              <a:rPr lang="ru-RU" dirty="0" err="1" smtClean="0"/>
              <a:t>поведінки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352928" cy="1027584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Наслідки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булінгу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цькування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) для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кривдника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ниці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):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проблеми</a:t>
            </a:r>
            <a:r>
              <a:rPr lang="ru-RU" dirty="0" smtClean="0"/>
              <a:t> у </a:t>
            </a:r>
            <a:r>
              <a:rPr lang="ru-RU" dirty="0" err="1" smtClean="0"/>
              <a:t>стосунках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однолітками</a:t>
            </a:r>
            <a:r>
              <a:rPr lang="ru-RU" dirty="0" smtClean="0"/>
              <a:t> та </a:t>
            </a:r>
            <a:r>
              <a:rPr lang="ru-RU" dirty="0" err="1" smtClean="0"/>
              <a:t>дорослими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надмірна</a:t>
            </a:r>
            <a:r>
              <a:rPr lang="ru-RU" dirty="0" smtClean="0"/>
              <a:t> </a:t>
            </a:r>
            <a:r>
              <a:rPr lang="ru-RU" dirty="0" err="1" smtClean="0"/>
              <a:t>агресія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smtClean="0"/>
              <a:t>прояви </a:t>
            </a:r>
            <a:r>
              <a:rPr lang="ru-RU" dirty="0" err="1" smtClean="0"/>
              <a:t>асоціальної</a:t>
            </a:r>
            <a:r>
              <a:rPr lang="ru-RU" dirty="0" smtClean="0"/>
              <a:t> </a:t>
            </a:r>
            <a:r>
              <a:rPr lang="ru-RU" dirty="0" err="1" smtClean="0"/>
              <a:t>поведінки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неблагополучне</a:t>
            </a:r>
            <a:r>
              <a:rPr lang="ru-RU" dirty="0" smtClean="0"/>
              <a:t> </a:t>
            </a:r>
            <a:r>
              <a:rPr lang="ru-RU" dirty="0" err="1" smtClean="0"/>
              <a:t>майбутнє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недостатня</a:t>
            </a:r>
            <a:r>
              <a:rPr lang="ru-RU" dirty="0" smtClean="0"/>
              <a:t> </a:t>
            </a:r>
            <a:r>
              <a:rPr lang="ru-RU" dirty="0" err="1" smtClean="0"/>
              <a:t>соціалізація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−  </a:t>
            </a:r>
            <a:r>
              <a:rPr lang="ru-RU" dirty="0" err="1" smtClean="0"/>
              <a:t>асоціальні</a:t>
            </a:r>
            <a:r>
              <a:rPr lang="ru-RU" dirty="0" smtClean="0"/>
              <a:t> </a:t>
            </a:r>
            <a:r>
              <a:rPr lang="ru-RU" dirty="0" err="1" smtClean="0"/>
              <a:t>риси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368152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Наслідки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булінгу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цькування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) для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спостерігачів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свідків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):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−    </a:t>
            </a:r>
            <a:r>
              <a:rPr lang="ru-RU" dirty="0" err="1" smtClean="0"/>
              <a:t>досвід</a:t>
            </a:r>
            <a:r>
              <a:rPr lang="ru-RU" dirty="0" smtClean="0"/>
              <a:t> </a:t>
            </a:r>
            <a:r>
              <a:rPr lang="ru-RU" dirty="0" err="1" smtClean="0"/>
              <a:t>безсилля</a:t>
            </a:r>
            <a:r>
              <a:rPr lang="ru-RU" dirty="0" smtClean="0"/>
              <a:t> перед </a:t>
            </a:r>
            <a:r>
              <a:rPr lang="ru-RU" dirty="0" err="1" smtClean="0"/>
              <a:t>владою</a:t>
            </a:r>
            <a:r>
              <a:rPr lang="ru-RU" dirty="0" smtClean="0"/>
              <a:t> </a:t>
            </a:r>
            <a:r>
              <a:rPr lang="ru-RU" dirty="0" err="1" smtClean="0"/>
              <a:t>натовпу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сильнішого</a:t>
            </a:r>
            <a:r>
              <a:rPr lang="ru-RU" dirty="0" smtClean="0"/>
              <a:t>, сорому за свою </a:t>
            </a:r>
            <a:r>
              <a:rPr lang="ru-RU" dirty="0" err="1" smtClean="0"/>
              <a:t>легкодухість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−   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безпорадності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−    </a:t>
            </a:r>
            <a:r>
              <a:rPr lang="ru-RU" dirty="0" err="1" smtClean="0"/>
              <a:t>депресивний</a:t>
            </a:r>
            <a:r>
              <a:rPr lang="ru-RU" dirty="0" smtClean="0"/>
              <a:t> стан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перезбудження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−    </a:t>
            </a:r>
            <a:r>
              <a:rPr lang="ru-RU" dirty="0" err="1" smtClean="0"/>
              <a:t>небажання</a:t>
            </a:r>
            <a:r>
              <a:rPr lang="ru-RU" dirty="0" smtClean="0"/>
              <a:t> </a:t>
            </a:r>
            <a:r>
              <a:rPr lang="ru-RU" dirty="0" err="1" smtClean="0"/>
              <a:t>відвідувати</a:t>
            </a:r>
            <a:r>
              <a:rPr lang="ru-RU" dirty="0" smtClean="0"/>
              <a:t>  заклад </a:t>
            </a:r>
            <a:r>
              <a:rPr lang="ru-RU" dirty="0" err="1" smtClean="0"/>
              <a:t>освіти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21088"/>
            <a:ext cx="8686800" cy="22322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Матеріали курсу</a:t>
            </a:r>
            <a:r>
              <a:rPr lang="ru-RU" dirty="0" smtClean="0"/>
              <a:t> </a:t>
            </a:r>
            <a:r>
              <a:rPr lang="uk-UA" dirty="0" smtClean="0"/>
              <a:t>«Протидія </a:t>
            </a:r>
            <a:r>
              <a:rPr lang="uk-UA" dirty="0" smtClean="0"/>
              <a:t>та попередження булінгу (цькуванню) в закладах освіти</a:t>
            </a:r>
            <a:r>
              <a:rPr lang="uk-UA" dirty="0" smtClean="0"/>
              <a:t>»</a:t>
            </a:r>
            <a:r>
              <a:rPr lang="en-US" dirty="0" smtClean="0"/>
              <a:t> </a:t>
            </a:r>
            <a:r>
              <a:rPr lang="uk-UA" dirty="0" smtClean="0"/>
              <a:t>(</a:t>
            </a:r>
            <a:r>
              <a:rPr lang="en-US" dirty="0" smtClean="0"/>
              <a:t>Prometheus</a:t>
            </a:r>
            <a:r>
              <a:rPr lang="uk-UA" dirty="0" smtClean="0"/>
              <a:t>). </a:t>
            </a:r>
            <a:r>
              <a:rPr lang="ru-RU" dirty="0" err="1" smtClean="0"/>
              <a:t>Авторський</a:t>
            </a:r>
            <a:r>
              <a:rPr lang="ru-RU" dirty="0" smtClean="0"/>
              <a:t> </a:t>
            </a:r>
            <a:r>
              <a:rPr lang="ru-RU" dirty="0" err="1" smtClean="0"/>
              <a:t>колектив</a:t>
            </a:r>
            <a:r>
              <a:rPr lang="ru-RU" dirty="0" smtClean="0"/>
              <a:t>: </a:t>
            </a:r>
            <a:r>
              <a:rPr lang="ru-RU" dirty="0" err="1" smtClean="0"/>
              <a:t>Тілікіна</a:t>
            </a:r>
            <a:r>
              <a:rPr lang="ru-RU" dirty="0" smtClean="0"/>
              <a:t> Н. В., </a:t>
            </a:r>
            <a:r>
              <a:rPr lang="ru-RU" dirty="0" err="1" smtClean="0"/>
              <a:t>Гольцберг</a:t>
            </a:r>
            <a:r>
              <a:rPr lang="ru-RU" dirty="0" smtClean="0"/>
              <a:t> К. О., Мельниченко А. А.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46</TotalTime>
  <Words>650</Words>
  <Application>Microsoft Office PowerPoint</Application>
  <PresentationFormat>Экран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Булінг (цькування) в закладі освіти як явище: Форми та види, Учасники, Передумови та причини виникнення, Наслідки</vt:lpstr>
      <vt:lpstr>БУЛІНГ (ЦЬКУВАННЯ) </vt:lpstr>
      <vt:lpstr>Булінг (цькування) відрізняється від сварки (конфлікту) такими ознаками  </vt:lpstr>
      <vt:lpstr> ПРИЧИНИ ВИНИКНЕННЯ БУЛІНГУ (ЦЬКУВАННЯ)</vt:lpstr>
      <vt:lpstr>УЧАСНИКИ БУЛІНГУ </vt:lpstr>
      <vt:lpstr>Наслідки булінгу для потерпілого (жертви):  </vt:lpstr>
      <vt:lpstr>Наслідки булінгу (цькування) для кривдника(-ниці):</vt:lpstr>
      <vt:lpstr>Наслідки булінгу (цькування) для спостерігачів (свідків):  </vt:lpstr>
      <vt:lpstr>Слайд 9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Булінг (цькування) в закладі освіти як явище: Форми та види, Учасники, Передумови та причини виникнення, Наслідки</dc:title>
  <dc:creator>Admin</dc:creator>
  <cp:lastModifiedBy>Admin</cp:lastModifiedBy>
  <cp:revision>5</cp:revision>
  <dcterms:created xsi:type="dcterms:W3CDTF">2020-04-06T09:31:47Z</dcterms:created>
  <dcterms:modified xsi:type="dcterms:W3CDTF">2020-04-06T10:17:57Z</dcterms:modified>
</cp:coreProperties>
</file>